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83" r:id="rId6"/>
    <p:sldId id="284" r:id="rId7"/>
    <p:sldId id="298" r:id="rId8"/>
    <p:sldId id="285" r:id="rId9"/>
    <p:sldId id="287" r:id="rId10"/>
    <p:sldId id="289" r:id="rId11"/>
    <p:sldId id="299" r:id="rId12"/>
    <p:sldId id="296" r:id="rId13"/>
    <p:sldId id="290" r:id="rId14"/>
    <p:sldId id="294" r:id="rId15"/>
    <p:sldId id="295" r:id="rId16"/>
    <p:sldId id="297" r:id="rId17"/>
    <p:sldId id="300" r:id="rId18"/>
    <p:sldId id="302" r:id="rId19"/>
    <p:sldId id="303" r:id="rId20"/>
    <p:sldId id="304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4D08"/>
    <a:srgbClr val="EECC6C"/>
    <a:srgbClr val="66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452" autoAdjust="0"/>
  </p:normalViewPr>
  <p:slideViewPr>
    <p:cSldViewPr>
      <p:cViewPr varScale="1">
        <p:scale>
          <a:sx n="106" d="100"/>
          <a:sy n="106" d="100"/>
        </p:scale>
        <p:origin x="2344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link Cabling Systems" userId="e3f6e58a370b10dc" providerId="LiveId" clId="{144C534F-82D8-6346-8176-20E8216022D8}"/>
    <pc:docChg chg="custSel modSld">
      <pc:chgData name="Newlink Cabling Systems" userId="e3f6e58a370b10dc" providerId="LiveId" clId="{144C534F-82D8-6346-8176-20E8216022D8}" dt="2025-02-28T16:19:01.076" v="37" actId="20577"/>
      <pc:docMkLst>
        <pc:docMk/>
      </pc:docMkLst>
      <pc:sldChg chg="modSp mod">
        <pc:chgData name="Newlink Cabling Systems" userId="e3f6e58a370b10dc" providerId="LiveId" clId="{144C534F-82D8-6346-8176-20E8216022D8}" dt="2025-02-28T16:18:26.743" v="5" actId="20577"/>
        <pc:sldMkLst>
          <pc:docMk/>
          <pc:sldMk cId="3390387677" sldId="284"/>
        </pc:sldMkLst>
        <pc:spChg chg="mod">
          <ac:chgData name="Newlink Cabling Systems" userId="e3f6e58a370b10dc" providerId="LiveId" clId="{144C534F-82D8-6346-8176-20E8216022D8}" dt="2025-02-28T16:18:26.743" v="5" actId="20577"/>
          <ac:spMkLst>
            <pc:docMk/>
            <pc:sldMk cId="3390387677" sldId="284"/>
            <ac:spMk id="9" creationId="{00000000-0000-0000-0000-000000000000}"/>
          </ac:spMkLst>
        </pc:spChg>
      </pc:sldChg>
      <pc:sldChg chg="modSp mod">
        <pc:chgData name="Newlink Cabling Systems" userId="e3f6e58a370b10dc" providerId="LiveId" clId="{144C534F-82D8-6346-8176-20E8216022D8}" dt="2025-02-28T16:19:01.076" v="37" actId="20577"/>
        <pc:sldMkLst>
          <pc:docMk/>
          <pc:sldMk cId="4053694382" sldId="287"/>
        </pc:sldMkLst>
        <pc:spChg chg="mod">
          <ac:chgData name="Newlink Cabling Systems" userId="e3f6e58a370b10dc" providerId="LiveId" clId="{144C534F-82D8-6346-8176-20E8216022D8}" dt="2025-02-28T16:19:01.076" v="37" actId="20577"/>
          <ac:spMkLst>
            <pc:docMk/>
            <pc:sldMk cId="4053694382" sldId="28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6885C-D2F8-45AF-99FF-17E1F262F6B4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33AF1-5464-4F69-8A65-644F196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842-A866-4E49-9EAB-514DA4D3E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209524" imgH="1815873" progId="Photoshop.Image.6">
                  <p:embed/>
                </p:oleObj>
              </mc:Choice>
              <mc:Fallback>
                <p:oleObj name="Image" r:id="rId2" imgW="10209524" imgH="1815873" progId="Photoshop.Image.6">
                  <p:embed/>
                  <p:pic>
                    <p:nvPicPr>
                      <p:cNvPr id="30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393950"/>
                        <a:ext cx="9077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98068B-A45B-4375-914F-96DA235588D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72" y="6283337"/>
            <a:ext cx="1066800" cy="438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84CAD-0935-4CB3-B902-5E70EA8B3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37C4-162C-4F12-8434-2CED5FAB8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9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2FDC422-044F-44D7-8C4F-BB169E2E0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CD276-01E7-4E17-9F5A-9A8F71D437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D624F-751D-4E41-9B5D-9B9F14BBA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AA193-6AA3-4F57-81B3-9D58C5FF0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A34A3-63D5-4BFA-B1F6-2BBEDF1DF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1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C9BF-6034-429D-B8DD-633A70E1C4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26E6-63AC-46FE-8BC8-C6905B090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C76C-A17B-4E5D-A45B-5C2F2692DE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72" y="6283337"/>
            <a:ext cx="1066800" cy="438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11" Type="http://schemas.microsoft.com/office/2007/relationships/hdphoto" Target="../media/hdphoto10.wdp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g"/><Relationship Id="rId9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microsoft.com/office/2007/relationships/hdphoto" Target="../media/hdphoto5.wdp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2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NEWLINK CABLING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2958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Newlink…la Solución Completa!</a:t>
            </a:r>
            <a:endParaRPr lang="en-GB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0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84260"/>
            <a:ext cx="1828800" cy="1854934"/>
          </a:xfrm>
          <a:prstGeom prst="rect">
            <a:avLst/>
          </a:prstGeom>
          <a:noFill/>
          <a:ln w="12700"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14400" y="1828800"/>
            <a:ext cx="4038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Contamos con la más estricta certificación de Performance que respalda las Categorías 5E, 6 y 6A  Verificadas UL.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No nos limitamos a registros UL del tipo de chaqueta de cable CM, CMR, CMX.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Todo rollo de cable NEWLINK Categoría 5E, 6 y 6A cuenta con el identificador holográfico de UL. Ofreciendo seguridad contra productos no certificables o réplicas.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NEWLINK protege la inversión de sus clientes.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 descr="https://newlinkusa.files.wordpress.com/2015/03/hologram1.jpg?w=10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1992010"/>
            <a:ext cx="2936875" cy="18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UL Verificado y UL Holograma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14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newlinkusa.files.wordpress.com/2015/03/25ani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49" y="2057400"/>
            <a:ext cx="2040207" cy="1851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019800" y="4162961"/>
            <a:ext cx="2823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Certificamos el rendimiento de nuestras soluciones de Cableado Estructurado de acuerdo  a normas ISO/IEC 11801  y ANSI/TIA para categorías 5E, 6 y 6A.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Garantía Extendida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Object 1" descr="newmax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4445476"/>
              </p:ext>
            </p:extLst>
          </p:nvPr>
        </p:nvGraphicFramePr>
        <p:xfrm>
          <a:off x="119063" y="1889290"/>
          <a:ext cx="559593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380952" imgH="7287642" progId="Paint.Picture">
                  <p:embed/>
                </p:oleObj>
              </mc:Choice>
              <mc:Fallback>
                <p:oleObj name="Bitmap Image" r:id="rId3" imgW="9380952" imgH="7287642" progId="Paint.Picture">
                  <p:embed/>
                  <p:pic>
                    <p:nvPicPr>
                      <p:cNvPr id="2" name="Object 1" descr="newmax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889290"/>
                        <a:ext cx="5595937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60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40" y="5398987"/>
            <a:ext cx="1057360" cy="78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98324"/>
            <a:ext cx="822960" cy="1192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164592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38" y="3294249"/>
            <a:ext cx="1738629" cy="744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48" y="5318670"/>
            <a:ext cx="2022673" cy="1082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1" y="2057400"/>
            <a:ext cx="892365" cy="892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532142"/>
            <a:ext cx="794406" cy="911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65" y="4593056"/>
            <a:ext cx="1635141" cy="512343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Algunos de nuestros clientes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2819401"/>
            <a:ext cx="3500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1400" dirty="0">
                <a:solidFill>
                  <a:schemeClr val="tx2"/>
                </a:solidFill>
                <a:latin typeface="Candara" panose="020E0502030303020204" pitchFamily="34" charset="0"/>
              </a:rPr>
              <a:t>Más de 2,500 puntos de red Cat-6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ª</a:t>
            </a:r>
            <a:r>
              <a:rPr lang="es-419" sz="1400" dirty="0">
                <a:solidFill>
                  <a:schemeClr val="tx2"/>
                </a:solidFill>
                <a:latin typeface="Candara" panose="020E0502030303020204" pitchFamily="34" charset="0"/>
              </a:rPr>
              <a:t> NEWLINK instalados y certificados en Correos del Ecuador</a:t>
            </a:r>
          </a:p>
          <a:p>
            <a:pPr algn="just"/>
            <a:endParaRPr lang="es-419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2292" name="Picture 4" descr="Correos del Ecuador CDE EP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28775"/>
            <a:ext cx="3577167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minerd.gob.do/Style%20Library/Images/logo_miner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2192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810000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400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escuelas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la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República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Dominicana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fueron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interconectadas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con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una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solución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infraestructura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NEWLINK. </a:t>
            </a:r>
          </a:p>
        </p:txBody>
      </p:sp>
    </p:spTree>
    <p:extLst>
      <p:ext uri="{BB962C8B-B14F-4D97-AF65-F5344CB8AC3E}">
        <p14:creationId xmlns:p14="http://schemas.microsoft.com/office/powerpoint/2010/main" val="19196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2070824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s-419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419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endParaRPr lang="es-419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US" sz="2400" kern="0" dirty="0">
                <a:latin typeface="Candara" panose="020E0502030303020204" pitchFamily="34" charset="0"/>
              </a:rPr>
              <a:t>Algunos de nuestros clientes</a:t>
            </a:r>
            <a:endParaRPr lang="en-US" sz="2400" kern="0" dirty="0">
              <a:latin typeface="Candara" panose="020E0502030303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1993880"/>
            <a:ext cx="5334000" cy="754906"/>
            <a:chOff x="838200" y="1736342"/>
            <a:chExt cx="6096000" cy="928011"/>
          </a:xfrm>
        </p:grpSpPr>
        <p:pic>
          <p:nvPicPr>
            <p:cNvPr id="16386" name="Picture 2" descr="EAA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36342"/>
              <a:ext cx="54292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96894" y="2286001"/>
              <a:ext cx="4337306" cy="37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AUGUSTO C. SANDINO NICARAGUA</a:t>
              </a:r>
            </a:p>
          </p:txBody>
        </p:sp>
      </p:grpSp>
      <p:pic>
        <p:nvPicPr>
          <p:cNvPr id="16390" name="Picture 6" descr="http://www.genuinegildan.com/media/cache/38/0f/380f65a4693079dc50b7c7f9d6dadd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312" y="3570982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Solución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cableado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NEWLINK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Cat-5E para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automatización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industrial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Gildan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Honduras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2015" y="1981200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Instalación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de cable de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fibra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óptica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NEWLINK de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alta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densidad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el </a:t>
            </a:r>
            <a:r>
              <a:rPr lang="en-US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aeropuerto</a:t>
            </a:r>
            <a:r>
              <a:rPr lang="en-US" sz="1400" dirty="0">
                <a:solidFill>
                  <a:schemeClr val="tx2"/>
                </a:solidFill>
                <a:latin typeface="Candara" panose="020E0502030303020204" pitchFamily="34" charset="0"/>
              </a:rPr>
              <a:t> Augusto Sandino</a:t>
            </a:r>
          </a:p>
        </p:txBody>
      </p:sp>
      <p:pic>
        <p:nvPicPr>
          <p:cNvPr id="16394" name="Picture 10" descr="Centenario del Canal de Panam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75" y="3315623"/>
            <a:ext cx="2614742" cy="9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www.ucateci.edu.do/images/LOGO%20PARA%20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06" y="5218193"/>
            <a:ext cx="1658426" cy="8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Scotiabank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96" y="4952192"/>
            <a:ext cx="21907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Duke Energ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/>
          <a:stretch/>
        </p:blipFill>
        <p:spPr bwMode="auto">
          <a:xfrm>
            <a:off x="6853111" y="4172772"/>
            <a:ext cx="1598304" cy="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8" name="Picture 24" descr="Nestl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0" y="5587768"/>
            <a:ext cx="4143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6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26115" y="1726617"/>
            <a:ext cx="260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Cervecería Costa Rica</a:t>
            </a:r>
          </a:p>
        </p:txBody>
      </p:sp>
      <p:pic>
        <p:nvPicPr>
          <p:cNvPr id="18" name="Picture 2" descr="https://mlsvc01-prod.s3.amazonaws.com/99ab5327be/21fdcda6-3f4f-439c-9621-3c479bb25f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67519"/>
            <a:ext cx="3806825" cy="18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96948" y="1726617"/>
            <a:ext cx="3353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Poder Judicial de Costa Rica</a:t>
            </a:r>
          </a:p>
        </p:txBody>
      </p:sp>
      <p:pic>
        <p:nvPicPr>
          <p:cNvPr id="20" name="Picture 2" descr="https://mlsvc01-prod.s3.amazonaws.com/99ab5327be/2e60b183-5c9a-43c2-8e07-c7597838f7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27" y="2277344"/>
            <a:ext cx="2815099" cy="17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3" y="4240346"/>
            <a:ext cx="3173908" cy="2262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5187004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0070C0"/>
                </a:solidFill>
                <a:latin typeface="Candara" panose="020E0502030303020204" pitchFamily="34" charset="0"/>
              </a:rPr>
              <a:t>Playground</a:t>
            </a:r>
            <a:r>
              <a:rPr lang="es-ES" b="1" dirty="0">
                <a:solidFill>
                  <a:srgbClr val="0070C0"/>
                </a:solidFill>
                <a:latin typeface="Candara" panose="020E0502030303020204" pitchFamily="34" charset="0"/>
              </a:rPr>
              <a:t> Oxigeno Heredia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1944" y="1503264"/>
            <a:ext cx="590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Fundación Omar Dengo y </a:t>
            </a: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Ministerio De Educación Pública Costa Rica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06115"/>
            <a:ext cx="1946112" cy="1460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4" y="2484779"/>
            <a:ext cx="4027576" cy="2089685"/>
          </a:xfrm>
          <a:prstGeom prst="rect">
            <a:avLst/>
          </a:prstGeom>
        </p:spPr>
      </p:pic>
      <p:pic>
        <p:nvPicPr>
          <p:cNvPr id="26" name="Picture 6" descr="https://mlsvc01-prod.s3.amazonaws.com/99ab5327be/ac4bcad7-7eed-4ef9-b791-417b4637e76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04653"/>
            <a:ext cx="2667000" cy="89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63338"/>
            <a:ext cx="2047512" cy="10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81944" y="1503264"/>
            <a:ext cx="5903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Colegio Humboldt Costa Rica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4" y="2049817"/>
            <a:ext cx="7486642" cy="19786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19200" y="4174874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Aeropuerto Internacional Juan Santa María – Costa Rica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04" y="4680609"/>
            <a:ext cx="4530222" cy="18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8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NEWLINK CABLING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2958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Newlink…la Solución Completa!</a:t>
            </a:r>
            <a:endParaRPr lang="en-GB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00600" y="2287012"/>
            <a:ext cx="411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NEWLINK CABLING SYSTEMS </a:t>
            </a:r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es un líder global con más de 30 a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ños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experiencia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en la manufactura y comercialización de cables de cobre, fibra óptica y accesorios de interconexión, para la transmisión de Voz, Datos y Video.</a:t>
            </a:r>
          </a:p>
          <a:p>
            <a:endParaRPr lang="es-419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Ofrecemos un portafolio de productos de clase mundial para cableado estructurado, redes de datos, instrumentación y control industrial, seguridad e infraestructura de telecomunicaciones.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6" y="2819906"/>
            <a:ext cx="4038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57150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US" sz="2400" kern="0" dirty="0">
                <a:latin typeface="Candara" panose="020E0502030303020204" pitchFamily="34" charset="0"/>
              </a:rPr>
              <a:t>¿Quiénes</a:t>
            </a:r>
            <a:r>
              <a:rPr lang="en-US" sz="2400" kern="0" dirty="0">
                <a:latin typeface="Candara" panose="020E0502030303020204" pitchFamily="34" charset="0"/>
              </a:rPr>
              <a:t> </a:t>
            </a:r>
            <a:r>
              <a:rPr lang="en-US" sz="2400" kern="0" dirty="0" err="1">
                <a:latin typeface="Candara" panose="020E0502030303020204" pitchFamily="34" charset="0"/>
              </a:rPr>
              <a:t>somos</a:t>
            </a:r>
            <a:r>
              <a:rPr lang="en-US" sz="2400" kern="0" dirty="0"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038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399" y="1980962"/>
            <a:ext cx="46172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>
                <a:solidFill>
                  <a:srgbClr val="0070C0"/>
                </a:solidFill>
                <a:latin typeface="Candara" panose="020E0502030303020204" pitchFamily="34" charset="0"/>
              </a:rPr>
              <a:t>Somos una Solución Completa</a:t>
            </a:r>
          </a:p>
          <a:p>
            <a:pPr algn="just"/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Nuestro portafolio de productos incluye todo lo necesario para una instalación exitosa, bajo una misma marca y una misma garantía. 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Cables de 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cobre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 y 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fibra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óptica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accesorios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conectividad y productos de infraestructura de comunicaciones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3200" kern="0" dirty="0">
                <a:latin typeface="Candara" panose="020E0502030303020204" pitchFamily="34" charset="0"/>
              </a:rPr>
              <a:t>¿</a:t>
            </a:r>
            <a:r>
              <a:rPr lang="es-419" sz="2400" dirty="0">
                <a:latin typeface="Candara" panose="020E0502030303020204" pitchFamily="34" charset="0"/>
              </a:rPr>
              <a:t>Porque Newlink es la solución ideal ?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91" y="1981199"/>
            <a:ext cx="229643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00417" y="4114562"/>
            <a:ext cx="46501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0070C0"/>
                </a:solidFill>
                <a:latin typeface="Candara" panose="020E0502030303020204" pitchFamily="34" charset="0"/>
              </a:rPr>
              <a:t>Solución para Proyectos Complejos</a:t>
            </a:r>
          </a:p>
          <a:p>
            <a:pPr algn="just"/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Más de 600 proyectos ejecutados exitosamente durante los últimos 5 a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ños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 Latinoamérica y El Caribe, en sectores diversos como Gobierno, Salud, Banca y Seguros, Aeropuertos, Educación, Industria y Comercio. 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4" y="4127633"/>
            <a:ext cx="2226305" cy="207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31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538" y="5064204"/>
            <a:ext cx="52671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0070C0"/>
                </a:solidFill>
                <a:latin typeface="Candara" panose="020E0502030303020204" pitchFamily="34" charset="0"/>
              </a:rPr>
              <a:t>Mejor Precio Rendimiento del Mercado</a:t>
            </a:r>
          </a:p>
          <a:p>
            <a:pPr algn="just"/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Nuestros precios se ajustan a las necesidades de los mercados e incluyen una garantía extendida de 25 a</a:t>
            </a:r>
            <a:r>
              <a:rPr lang="en-US" sz="1600" dirty="0">
                <a:solidFill>
                  <a:schemeClr val="tx2"/>
                </a:solidFill>
                <a:latin typeface="Candara" panose="020E0502030303020204" pitchFamily="34" charset="0"/>
              </a:rPr>
              <a:t>ñ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os, certificación UL Verificada y un portafolio de productos de altísima calidad.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404" y="3429000"/>
            <a:ext cx="5267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0070C0"/>
                </a:solidFill>
                <a:latin typeface="Candara" panose="020E0502030303020204" pitchFamily="34" charset="0"/>
              </a:rPr>
              <a:t>Certificaciones y Actividades de Generación de Demanda</a:t>
            </a:r>
          </a:p>
          <a:p>
            <a:pPr algn="just"/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+100 cursos de certificación a nuestros clientes y cientos de programas de generación de demanda desarrollados con nuestros socios de negocios en Latinoamérica y El Caribe 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3200" kern="0" dirty="0">
                <a:latin typeface="Candara" panose="020E0502030303020204" pitchFamily="34" charset="0"/>
              </a:rPr>
              <a:t>¿</a:t>
            </a:r>
            <a:r>
              <a:rPr lang="es-419" sz="2400" dirty="0">
                <a:latin typeface="Candara" panose="020E0502030303020204" pitchFamily="34" charset="0"/>
              </a:rPr>
              <a:t>Porque Newlink es la solución ideal ?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01" y="3657600"/>
            <a:ext cx="254000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98539" y="1600200"/>
            <a:ext cx="50970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0070C0"/>
                </a:solidFill>
                <a:latin typeface="Candara" panose="020E0502030303020204" pitchFamily="34" charset="0"/>
              </a:rPr>
              <a:t>Satisfacción de nuestros Clientes </a:t>
            </a:r>
          </a:p>
          <a:p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Contamos con un índice de satisfacción del 95% , de los más altos en la industria, con clientes satisfechos por la calidad de productos, el servicio brindado por nuestro equipo de trabajo, la disponibilidad para entrega, las garantías y la variedad de productos ofrecida. 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2" descr="http://www.ampap.es/wp-content/uploads/2015/08/encuestas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92" y="1905000"/>
            <a:ext cx="1933598" cy="108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1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346" y="2409762"/>
            <a:ext cx="16721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Cables UL Verificados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Categorías 5E, 6, 6A y 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UTP, STP y Coaxiales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Interiores y Exteriores con Gel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Conectividad: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Cords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Panels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y Conectores</a:t>
            </a:r>
          </a:p>
          <a:p>
            <a:endParaRPr lang="es-US" sz="1400" dirty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0" descr="NEW-9805041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34184">
            <a:off x="528788" y="1473181"/>
            <a:ext cx="1640613" cy="1766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2409762"/>
            <a:ext cx="17941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OS1 y OS2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OM1, OM2, OM3 y OM4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ADSS y Subterráneos Armados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Interiores y Exteriores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ODFs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Pigtails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Cords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y Conectividad (SC, ST, LC, FDDI, MTRJ)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34251" y="1577169"/>
          <a:ext cx="1932141" cy="160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80952" imgH="1314286" progId="PBrush">
                  <p:embed/>
                </p:oleObj>
              </mc:Choice>
              <mc:Fallback>
                <p:oleObj name="Bitmap Image" r:id="rId4" imgW="1580952" imgH="1314286" progId="PBrush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251" y="1577169"/>
                        <a:ext cx="1932141" cy="160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8" descr="Armo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22" y="4108305"/>
            <a:ext cx="870314" cy="7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TightBuff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69" y="3356679"/>
            <a:ext cx="816456" cy="71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Loose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89" y="3389068"/>
            <a:ext cx="772105" cy="7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AD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33" y="4135631"/>
            <a:ext cx="871092" cy="69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5443" y="5030893"/>
          <a:ext cx="1918939" cy="148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790476" imgH="2152951" progId="PBrush">
                  <p:embed/>
                </p:oleObj>
              </mc:Choice>
              <mc:Fallback>
                <p:oleObj name="Bitmap Image" r:id="rId10" imgW="2790476" imgH="2152951" progId="PBrush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43" y="5030893"/>
                        <a:ext cx="1918939" cy="1480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495800" y="1259724"/>
            <a:ext cx="0" cy="53385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Cableado Estructurado de Cobre y Fibra </a:t>
            </a:r>
            <a:r>
              <a:rPr lang="es-419" sz="2400" dirty="0" err="1">
                <a:latin typeface="Candara" panose="020E0502030303020204" pitchFamily="34" charset="0"/>
              </a:rPr>
              <a:t>Optica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463">
            <a:off x="272495" y="3527075"/>
            <a:ext cx="2153198" cy="1217111"/>
          </a:xfrm>
          <a:prstGeom prst="rect">
            <a:avLst/>
          </a:prstGeom>
        </p:spPr>
      </p:pic>
      <p:pic>
        <p:nvPicPr>
          <p:cNvPr id="18" name="Picture 21" descr="40000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7" y="5029200"/>
            <a:ext cx="1331829" cy="14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9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newlinkusa.files.wordpress.com/2015/03/cabletrays1.jpg?w=102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2226"/>
            <a:ext cx="3200400" cy="17053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195222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err="1">
                <a:solidFill>
                  <a:srgbClr val="0070C0"/>
                </a:solidFill>
                <a:latin typeface="Candara" panose="020E0502030303020204" pitchFamily="34" charset="0"/>
              </a:rPr>
              <a:t>Cabletrays</a:t>
            </a:r>
            <a:r>
              <a:rPr lang="es-ES" b="1" dirty="0">
                <a:solidFill>
                  <a:srgbClr val="0070C0"/>
                </a:solidFill>
                <a:latin typeface="Candara" panose="020E0502030303020204" pitchFamily="34" charset="0"/>
              </a:rPr>
              <a:t> - Infraestructura</a:t>
            </a:r>
            <a:endParaRPr lang="en-US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Escalerillas metálicas flexibles y accesorios de montaje. La solución mas versátil para infraestructura de soporte a cables de datos, voz, video, potencia, seguridad, instrumentación y control.</a:t>
            </a:r>
            <a:endParaRPr lang="en-US" sz="1600" dirty="0"/>
          </a:p>
        </p:txBody>
      </p:sp>
      <p:pic>
        <p:nvPicPr>
          <p:cNvPr id="4" name="Picture 3" descr="https://newlinkusa.files.wordpress.com/2015/03/0918030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52446"/>
            <a:ext cx="1524000" cy="2167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400484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Candara" panose="020E0502030303020204" pitchFamily="34" charset="0"/>
              </a:rPr>
              <a:t>Gabinetes y Racks</a:t>
            </a:r>
            <a:endParaRPr lang="en-US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Gabinetes cerrados de piso y pared para Datos, Telefonía y Servidores. </a:t>
            </a:r>
          </a:p>
          <a:p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Con puertas perforadas o de vidrio, T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omas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</a:rPr>
              <a:t> de poder de 8, 10 y 20 salidas, Organizadores horizontales y verticales. </a:t>
            </a:r>
          </a:p>
          <a:p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Racks abiertos de dos y cuatro postes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Escalerillas Metálicas, Gabinetes y Racks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 descr="Rack Steel 7' x 19&quot;  45UR Black (threaded hol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790950"/>
            <a:ext cx="106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1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2400" dirty="0">
                <a:latin typeface="Candara" panose="020E0502030303020204" pitchFamily="34" charset="0"/>
              </a:rPr>
              <a:t>Canaletas de PVC y Herramientas </a:t>
            </a:r>
            <a:endParaRPr lang="en-US" sz="2400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half" idx="1"/>
          </p:nvPr>
        </p:nvSpPr>
        <p:spPr>
          <a:xfrm>
            <a:off x="2514600" y="1752600"/>
            <a:ext cx="1752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Canaletas de PVC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retardante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al fuego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Cajas Superficiales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Accesorios de empalme</a:t>
            </a:r>
          </a:p>
        </p:txBody>
      </p:sp>
      <p:sp>
        <p:nvSpPr>
          <p:cNvPr id="6" name="Content Placeholder 4"/>
          <p:cNvSpPr txBox="1">
            <a:spLocks noGrp="1"/>
          </p:cNvSpPr>
          <p:nvPr>
            <p:ph sz="half" idx="2"/>
          </p:nvPr>
        </p:nvSpPr>
        <p:spPr>
          <a:xfrm>
            <a:off x="6934200" y="1752600"/>
            <a:ext cx="19812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Kits de herramientas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Accesorios de montaje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Suministros consumibles</a:t>
            </a:r>
          </a:p>
        </p:txBody>
      </p:sp>
      <p:pic>
        <p:nvPicPr>
          <p:cNvPr id="7" name="Picture 27" descr="Raceways and Bo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057400"/>
            <a:ext cx="1390650" cy="15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Raceways and Access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38600"/>
            <a:ext cx="2705100" cy="21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495800" y="1259724"/>
            <a:ext cx="0" cy="53385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1" descr="55847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3460" y="4135004"/>
            <a:ext cx="2398343" cy="15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8212512-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70" y="5323931"/>
            <a:ext cx="938583" cy="7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8212552-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71" y="4522859"/>
            <a:ext cx="825909" cy="7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8212542-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81" y="4546792"/>
            <a:ext cx="832377" cy="77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Termination Kit for ST/SC Multimode Connecto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12" y="1737334"/>
            <a:ext cx="2367682" cy="23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8212512-low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2" y="5338914"/>
            <a:ext cx="938583" cy="7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6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111276"/>
            <a:ext cx="3657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Ofrecemos entrega inmediata de productos desde nuestro centro de Distribución en </a:t>
            </a:r>
            <a:r>
              <a:rPr lang="es-E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Medley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, Florida.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En cada país en operación, nuestros Representantes Autorizados ofrecen inventarios locales específicos para satisfacer las necesidades de su mercado.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Nuestr0 proceso de ordenes automatizado garantiza exactitud en los despachos.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 descr="https://newlinkusa.files.wordpress.com/2015/03/warehouse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057400"/>
            <a:ext cx="3775607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Entrega Inmediata y stock local por pais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753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18" y="4535738"/>
            <a:ext cx="1998877" cy="1992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676400"/>
            <a:ext cx="4267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Entrenamiento a nuestros socios de negocios e instaladores autorizados.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Desayunos tecnológicos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Entrenamiento a consumidores finales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600" dirty="0">
                <a:solidFill>
                  <a:schemeClr val="tx2"/>
                </a:solidFill>
                <a:latin typeface="Candara" panose="020E0502030303020204" pitchFamily="34" charset="0"/>
              </a:rPr>
              <a:t>Asesoria en dise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ños</a:t>
            </a:r>
            <a:endParaRPr lang="es-419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just"/>
            <a:endParaRPr lang="es-419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419" sz="2400" dirty="0">
                <a:latin typeface="Candara" panose="020E0502030303020204" pitchFamily="34" charset="0"/>
              </a:rPr>
              <a:t>Certificaciones y entrenamiento orientado al Cliente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40" y="1612726"/>
            <a:ext cx="3290834" cy="246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981450"/>
            <a:ext cx="3225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9651"/>
      </p:ext>
    </p:extLst>
  </p:cSld>
  <p:clrMapOvr>
    <a:masterClrMapping/>
  </p:clrMapOvr>
</p:sld>
</file>

<file path=ppt/theme/theme1.xml><?xml version="1.0" encoding="utf-8"?>
<a:theme xmlns:a="http://schemas.openxmlformats.org/drawingml/2006/main" name="TS001136796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TP001136796</AuthoringAssetId>
    <AssetId xmlns="145c5697-5eb5-440b-b2f1-a8273fb59250">TS001136796</AssetId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4F9341-0C59-4981-9BEE-ACF7FCB7248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45c5697-5eb5-440b-b2f1-a8273fb5925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E0BE0A-039D-401C-84CC-950ADC1AEA7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F5BCA28-9599-4DB2-8E24-422C0F20680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C7F41DE-AA34-4959-937B-D53EF5708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TS001136796</Template>
  <TotalTime>17954</TotalTime>
  <Words>814</Words>
  <Application>Microsoft Macintosh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Candara</vt:lpstr>
      <vt:lpstr>Courier New</vt:lpstr>
      <vt:lpstr>Wingdings</vt:lpstr>
      <vt:lpstr>TS001136796</vt:lpstr>
      <vt:lpstr>Image</vt:lpstr>
      <vt:lpstr>Bitmap Image</vt:lpstr>
      <vt:lpstr>NEWLINK CABLING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Canaletas de PVC y Herramientas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NEWLINK CABLING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Newlink</dc:creator>
  <cp:lastModifiedBy>Vanessa Caroli</cp:lastModifiedBy>
  <cp:revision>162</cp:revision>
  <dcterms:created xsi:type="dcterms:W3CDTF">2013-07-03T17:52:40Z</dcterms:created>
  <dcterms:modified xsi:type="dcterms:W3CDTF">2025-02-28T16:19:05Z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TS001136796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(Sliver droplets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(Sliver droplets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66;#PowerPoint - Design Templt 2003;#64;#PowerPoint 2003;#67;#PowerPoint - Design Templt 12;#182;#Office XP;#65;#Microsoft Office PowerPoint 2007;#79;#Template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259161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TP001136796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